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5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D7F5A2-CB27-47E7-943C-10DBDC40C0C5}"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FC8F2-B735-4C22-8526-A947F9991451}" type="slidenum">
              <a:rPr lang="en-US" smtClean="0"/>
              <a:t>‹#›</a:t>
            </a:fld>
            <a:endParaRPr lang="en-US"/>
          </a:p>
        </p:txBody>
      </p:sp>
    </p:spTree>
    <p:extLst>
      <p:ext uri="{BB962C8B-B14F-4D97-AF65-F5344CB8AC3E}">
        <p14:creationId xmlns:p14="http://schemas.microsoft.com/office/powerpoint/2010/main" val="312850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D7F5A2-CB27-47E7-943C-10DBDC40C0C5}"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FC8F2-B735-4C22-8526-A947F9991451}" type="slidenum">
              <a:rPr lang="en-US" smtClean="0"/>
              <a:t>‹#›</a:t>
            </a:fld>
            <a:endParaRPr lang="en-US"/>
          </a:p>
        </p:txBody>
      </p:sp>
    </p:spTree>
    <p:extLst>
      <p:ext uri="{BB962C8B-B14F-4D97-AF65-F5344CB8AC3E}">
        <p14:creationId xmlns:p14="http://schemas.microsoft.com/office/powerpoint/2010/main" val="1641238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D7F5A2-CB27-47E7-943C-10DBDC40C0C5}"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FC8F2-B735-4C22-8526-A947F9991451}" type="slidenum">
              <a:rPr lang="en-US" smtClean="0"/>
              <a:t>‹#›</a:t>
            </a:fld>
            <a:endParaRPr lang="en-US"/>
          </a:p>
        </p:txBody>
      </p:sp>
    </p:spTree>
    <p:extLst>
      <p:ext uri="{BB962C8B-B14F-4D97-AF65-F5344CB8AC3E}">
        <p14:creationId xmlns:p14="http://schemas.microsoft.com/office/powerpoint/2010/main" val="4045796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D7F5A2-CB27-47E7-943C-10DBDC40C0C5}"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FC8F2-B735-4C22-8526-A947F9991451}" type="slidenum">
              <a:rPr lang="en-US" smtClean="0"/>
              <a:t>‹#›</a:t>
            </a:fld>
            <a:endParaRPr lang="en-US"/>
          </a:p>
        </p:txBody>
      </p:sp>
    </p:spTree>
    <p:extLst>
      <p:ext uri="{BB962C8B-B14F-4D97-AF65-F5344CB8AC3E}">
        <p14:creationId xmlns:p14="http://schemas.microsoft.com/office/powerpoint/2010/main" val="259033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D7F5A2-CB27-47E7-943C-10DBDC40C0C5}"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FC8F2-B735-4C22-8526-A947F9991451}" type="slidenum">
              <a:rPr lang="en-US" smtClean="0"/>
              <a:t>‹#›</a:t>
            </a:fld>
            <a:endParaRPr lang="en-US"/>
          </a:p>
        </p:txBody>
      </p:sp>
    </p:spTree>
    <p:extLst>
      <p:ext uri="{BB962C8B-B14F-4D97-AF65-F5344CB8AC3E}">
        <p14:creationId xmlns:p14="http://schemas.microsoft.com/office/powerpoint/2010/main" val="460729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D7F5A2-CB27-47E7-943C-10DBDC40C0C5}"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5FC8F2-B735-4C22-8526-A947F9991451}" type="slidenum">
              <a:rPr lang="en-US" smtClean="0"/>
              <a:t>‹#›</a:t>
            </a:fld>
            <a:endParaRPr lang="en-US"/>
          </a:p>
        </p:txBody>
      </p:sp>
    </p:spTree>
    <p:extLst>
      <p:ext uri="{BB962C8B-B14F-4D97-AF65-F5344CB8AC3E}">
        <p14:creationId xmlns:p14="http://schemas.microsoft.com/office/powerpoint/2010/main" val="1851141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D7F5A2-CB27-47E7-943C-10DBDC40C0C5}" type="datetimeFigureOut">
              <a:rPr lang="en-US" smtClean="0"/>
              <a:t>5/9/2020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5FC8F2-B735-4C22-8526-A947F9991451}" type="slidenum">
              <a:rPr lang="en-US" smtClean="0"/>
              <a:t>‹#›</a:t>
            </a:fld>
            <a:endParaRPr lang="en-US"/>
          </a:p>
        </p:txBody>
      </p:sp>
    </p:spTree>
    <p:extLst>
      <p:ext uri="{BB962C8B-B14F-4D97-AF65-F5344CB8AC3E}">
        <p14:creationId xmlns:p14="http://schemas.microsoft.com/office/powerpoint/2010/main" val="1734960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D7F5A2-CB27-47E7-943C-10DBDC40C0C5}" type="datetimeFigureOut">
              <a:rPr lang="en-US" smtClean="0"/>
              <a:t>5/9/2020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5FC8F2-B735-4C22-8526-A947F9991451}" type="slidenum">
              <a:rPr lang="en-US" smtClean="0"/>
              <a:t>‹#›</a:t>
            </a:fld>
            <a:endParaRPr lang="en-US"/>
          </a:p>
        </p:txBody>
      </p:sp>
    </p:spTree>
    <p:extLst>
      <p:ext uri="{BB962C8B-B14F-4D97-AF65-F5344CB8AC3E}">
        <p14:creationId xmlns:p14="http://schemas.microsoft.com/office/powerpoint/2010/main" val="168409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D7F5A2-CB27-47E7-943C-10DBDC40C0C5}" type="datetimeFigureOut">
              <a:rPr lang="en-US" smtClean="0"/>
              <a:t>5/9/2020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5FC8F2-B735-4C22-8526-A947F9991451}" type="slidenum">
              <a:rPr lang="en-US" smtClean="0"/>
              <a:t>‹#›</a:t>
            </a:fld>
            <a:endParaRPr lang="en-US"/>
          </a:p>
        </p:txBody>
      </p:sp>
    </p:spTree>
    <p:extLst>
      <p:ext uri="{BB962C8B-B14F-4D97-AF65-F5344CB8AC3E}">
        <p14:creationId xmlns:p14="http://schemas.microsoft.com/office/powerpoint/2010/main" val="1630706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D7F5A2-CB27-47E7-943C-10DBDC40C0C5}"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5FC8F2-B735-4C22-8526-A947F9991451}" type="slidenum">
              <a:rPr lang="en-US" smtClean="0"/>
              <a:t>‹#›</a:t>
            </a:fld>
            <a:endParaRPr lang="en-US"/>
          </a:p>
        </p:txBody>
      </p:sp>
    </p:spTree>
    <p:extLst>
      <p:ext uri="{BB962C8B-B14F-4D97-AF65-F5344CB8AC3E}">
        <p14:creationId xmlns:p14="http://schemas.microsoft.com/office/powerpoint/2010/main" val="3008542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D7F5A2-CB27-47E7-943C-10DBDC40C0C5}"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5FC8F2-B735-4C22-8526-A947F9991451}" type="slidenum">
              <a:rPr lang="en-US" smtClean="0"/>
              <a:t>‹#›</a:t>
            </a:fld>
            <a:endParaRPr lang="en-US"/>
          </a:p>
        </p:txBody>
      </p:sp>
    </p:spTree>
    <p:extLst>
      <p:ext uri="{BB962C8B-B14F-4D97-AF65-F5344CB8AC3E}">
        <p14:creationId xmlns:p14="http://schemas.microsoft.com/office/powerpoint/2010/main" val="3181683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D7F5A2-CB27-47E7-943C-10DBDC40C0C5}" type="datetimeFigureOut">
              <a:rPr lang="en-US" smtClean="0"/>
              <a:t>5/9/2020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5FC8F2-B735-4C22-8526-A947F9991451}" type="slidenum">
              <a:rPr lang="en-US" smtClean="0"/>
              <a:t>‹#›</a:t>
            </a:fld>
            <a:endParaRPr lang="en-US"/>
          </a:p>
        </p:txBody>
      </p:sp>
    </p:spTree>
    <p:extLst>
      <p:ext uri="{BB962C8B-B14F-4D97-AF65-F5344CB8AC3E}">
        <p14:creationId xmlns:p14="http://schemas.microsoft.com/office/powerpoint/2010/main" val="2340975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667000"/>
            <a:ext cx="6400800" cy="1295400"/>
          </a:xfrm>
        </p:spPr>
        <p:txBody>
          <a:bodyPr>
            <a:normAutofit/>
          </a:bodyPr>
          <a:lstStyle/>
          <a:p>
            <a:pPr>
              <a:lnSpc>
                <a:spcPct val="115000"/>
              </a:lnSpc>
              <a:spcBef>
                <a:spcPts val="0"/>
              </a:spcBef>
              <a:spcAft>
                <a:spcPts val="1000"/>
              </a:spcAft>
              <a:tabLst>
                <a:tab pos="5362575" algn="l"/>
              </a:tabLst>
            </a:pPr>
            <a:r>
              <a:rPr lang="en-US" b="1" dirty="0" smtClean="0">
                <a:solidFill>
                  <a:schemeClr val="tx1"/>
                </a:solidFill>
                <a:effectLst/>
                <a:latin typeface="Times New Roman" pitchFamily="18" charset="0"/>
                <a:ea typeface="Calibri"/>
                <a:cs typeface="Times New Roman" pitchFamily="18" charset="0"/>
              </a:rPr>
              <a:t>Phases/Steps of Social </a:t>
            </a:r>
            <a:r>
              <a:rPr lang="en-US" b="1" dirty="0" smtClean="0">
                <a:solidFill>
                  <a:schemeClr val="tx1"/>
                </a:solidFill>
                <a:latin typeface="Times New Roman" pitchFamily="18" charset="0"/>
                <a:ea typeface="Calibri"/>
                <a:cs typeface="Times New Roman" pitchFamily="18" charset="0"/>
              </a:rPr>
              <a:t>C</a:t>
            </a:r>
            <a:r>
              <a:rPr lang="en-US" b="1" dirty="0" smtClean="0">
                <a:solidFill>
                  <a:schemeClr val="tx1"/>
                </a:solidFill>
                <a:effectLst/>
                <a:latin typeface="Times New Roman" pitchFamily="18" charset="0"/>
                <a:ea typeface="Calibri"/>
                <a:cs typeface="Times New Roman" pitchFamily="18" charset="0"/>
              </a:rPr>
              <a:t>ase </a:t>
            </a:r>
            <a:r>
              <a:rPr lang="en-US" b="1" dirty="0">
                <a:solidFill>
                  <a:schemeClr val="tx1"/>
                </a:solidFill>
                <a:latin typeface="Times New Roman" pitchFamily="18" charset="0"/>
                <a:ea typeface="Calibri"/>
                <a:cs typeface="Times New Roman" pitchFamily="18" charset="0"/>
              </a:rPr>
              <a:t>W</a:t>
            </a:r>
            <a:r>
              <a:rPr lang="en-US" b="1" dirty="0" smtClean="0">
                <a:solidFill>
                  <a:schemeClr val="tx1"/>
                </a:solidFill>
                <a:effectLst/>
                <a:latin typeface="Times New Roman" pitchFamily="18" charset="0"/>
                <a:ea typeface="Calibri"/>
                <a:cs typeface="Times New Roman" pitchFamily="18" charset="0"/>
              </a:rPr>
              <a:t>ork Process </a:t>
            </a:r>
            <a:endParaRPr lang="en-US" b="1" dirty="0">
              <a:solidFill>
                <a:schemeClr val="tx1"/>
              </a:solidFill>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3022064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3124200"/>
          </a:xfrm>
        </p:spPr>
        <p:txBody>
          <a:bodyPr>
            <a:normAutofit/>
          </a:bodyPr>
          <a:lstStyle/>
          <a:p>
            <a:pPr marL="0" marR="0" indent="0">
              <a:lnSpc>
                <a:spcPct val="115000"/>
              </a:lnSpc>
              <a:spcBef>
                <a:spcPts val="0"/>
              </a:spcBef>
              <a:spcAft>
                <a:spcPts val="1000"/>
              </a:spcAft>
              <a:buNone/>
              <a:tabLst>
                <a:tab pos="5362575" algn="l"/>
              </a:tabLst>
            </a:pPr>
            <a:r>
              <a:rPr lang="en-US" sz="2400" dirty="0" smtClean="0">
                <a:effectLst/>
                <a:latin typeface="Times New Roman"/>
                <a:ea typeface="Calibri"/>
                <a:cs typeface="Times New Roman"/>
              </a:rPr>
              <a:t>Social case work process is divided into three phases </a:t>
            </a:r>
            <a:endParaRPr lang="en-US" sz="2400" dirty="0">
              <a:ea typeface="Calibri"/>
              <a:cs typeface="Times New Roman"/>
            </a:endParaRPr>
          </a:p>
          <a:p>
            <a:pPr lvl="0">
              <a:lnSpc>
                <a:spcPct val="115000"/>
              </a:lnSpc>
              <a:spcBef>
                <a:spcPts val="0"/>
              </a:spcBef>
              <a:buFont typeface="+mj-lt"/>
              <a:buAutoNum type="arabicPeriod"/>
              <a:tabLst>
                <a:tab pos="5362575" algn="l"/>
              </a:tabLst>
            </a:pPr>
            <a:r>
              <a:rPr lang="en-US" sz="2400" dirty="0" smtClean="0">
                <a:effectLst/>
                <a:latin typeface="Times New Roman"/>
                <a:ea typeface="Calibri"/>
                <a:cs typeface="Times New Roman"/>
              </a:rPr>
              <a:t>Social study</a:t>
            </a:r>
            <a:endParaRPr lang="en-US" sz="2400" dirty="0">
              <a:ea typeface="Calibri"/>
              <a:cs typeface="Times New Roman"/>
            </a:endParaRPr>
          </a:p>
          <a:p>
            <a:pPr lvl="0">
              <a:lnSpc>
                <a:spcPct val="115000"/>
              </a:lnSpc>
              <a:spcBef>
                <a:spcPts val="0"/>
              </a:spcBef>
              <a:buFont typeface="+mj-lt"/>
              <a:buAutoNum type="arabicPeriod"/>
              <a:tabLst>
                <a:tab pos="5362575" algn="l"/>
              </a:tabLst>
            </a:pPr>
            <a:r>
              <a:rPr lang="en-US" sz="2400" dirty="0" smtClean="0">
                <a:effectLst/>
                <a:latin typeface="Times New Roman"/>
                <a:ea typeface="Calibri"/>
                <a:cs typeface="Times New Roman"/>
              </a:rPr>
              <a:t>Social diagnosis </a:t>
            </a:r>
            <a:endParaRPr lang="en-US" sz="2400" dirty="0">
              <a:ea typeface="Calibri"/>
              <a:cs typeface="Times New Roman"/>
            </a:endParaRPr>
          </a:p>
          <a:p>
            <a:pPr lvl="0">
              <a:lnSpc>
                <a:spcPct val="115000"/>
              </a:lnSpc>
              <a:spcBef>
                <a:spcPts val="0"/>
              </a:spcBef>
              <a:spcAft>
                <a:spcPts val="1000"/>
              </a:spcAft>
              <a:buFont typeface="+mj-lt"/>
              <a:buAutoNum type="arabicPeriod"/>
              <a:tabLst>
                <a:tab pos="5362575" algn="l"/>
              </a:tabLst>
            </a:pPr>
            <a:r>
              <a:rPr lang="en-US" sz="2400" dirty="0" smtClean="0">
                <a:effectLst/>
                <a:latin typeface="Times New Roman"/>
                <a:ea typeface="Calibri"/>
                <a:cs typeface="Times New Roman"/>
              </a:rPr>
              <a:t>Social treatment </a:t>
            </a:r>
            <a:endParaRPr lang="en-US" sz="2400" dirty="0">
              <a:ea typeface="Calibri"/>
              <a:cs typeface="Times New Roman"/>
            </a:endParaRPr>
          </a:p>
          <a:p>
            <a:pPr marL="0" marR="0" indent="0">
              <a:lnSpc>
                <a:spcPct val="115000"/>
              </a:lnSpc>
              <a:spcBef>
                <a:spcPts val="0"/>
              </a:spcBef>
              <a:spcAft>
                <a:spcPts val="1000"/>
              </a:spcAft>
              <a:buNone/>
              <a:tabLst>
                <a:tab pos="5362575" algn="l"/>
              </a:tabLst>
            </a:pPr>
            <a:r>
              <a:rPr lang="en-US" sz="2400" dirty="0" smtClean="0">
                <a:effectLst/>
                <a:latin typeface="Times New Roman"/>
                <a:ea typeface="Calibri"/>
                <a:cs typeface="Times New Roman"/>
              </a:rPr>
              <a:t>These phases have been recognized since the publication of Mary Richmond’s monumental study social diagnosis in 1917.</a:t>
            </a:r>
            <a:endParaRPr lang="en-US" sz="2400" dirty="0">
              <a:ea typeface="Calibri"/>
              <a:cs typeface="Times New Roman"/>
            </a:endParaRPr>
          </a:p>
        </p:txBody>
      </p:sp>
    </p:spTree>
    <p:extLst>
      <p:ext uri="{BB962C8B-B14F-4D97-AF65-F5344CB8AC3E}">
        <p14:creationId xmlns:p14="http://schemas.microsoft.com/office/powerpoint/2010/main" val="9223556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u="sng" dirty="0" smtClean="0">
                <a:effectLst/>
                <a:latin typeface="Times New Roman"/>
                <a:ea typeface="Calibri"/>
                <a:cs typeface="Times New Roman"/>
              </a:rPr>
              <a:t/>
            </a:r>
            <a:br>
              <a:rPr lang="en-US" b="1" u="sng" dirty="0" smtClean="0">
                <a:effectLst/>
                <a:latin typeface="Times New Roman"/>
                <a:ea typeface="Calibri"/>
                <a:cs typeface="Times New Roman"/>
              </a:rPr>
            </a:br>
            <a:r>
              <a:rPr lang="en-US" sz="3100" b="1" dirty="0" smtClean="0">
                <a:effectLst/>
                <a:latin typeface="Times New Roman"/>
                <a:ea typeface="Calibri"/>
                <a:cs typeface="Times New Roman"/>
              </a:rPr>
              <a:t>Social Study</a:t>
            </a:r>
            <a:r>
              <a:rPr lang="en-US" sz="4000" dirty="0" smtClean="0">
                <a:ea typeface="Calibri"/>
                <a:cs typeface="Times New Roman"/>
              </a:rPr>
              <a:t/>
            </a:r>
            <a:br>
              <a:rPr lang="en-US" sz="4000" dirty="0" smtClean="0">
                <a:ea typeface="Calibri"/>
                <a:cs typeface="Times New Roman"/>
              </a:rPr>
            </a:br>
            <a:endParaRPr lang="en-US" dirty="0"/>
          </a:p>
        </p:txBody>
      </p:sp>
      <p:sp>
        <p:nvSpPr>
          <p:cNvPr id="3" name="Content Placeholder 2"/>
          <p:cNvSpPr>
            <a:spLocks noGrp="1"/>
          </p:cNvSpPr>
          <p:nvPr>
            <p:ph idx="1"/>
          </p:nvPr>
        </p:nvSpPr>
        <p:spPr>
          <a:xfrm>
            <a:off x="457200" y="1219200"/>
            <a:ext cx="8229600" cy="5410200"/>
          </a:xfrm>
        </p:spPr>
        <p:txBody>
          <a:bodyPr>
            <a:noAutofit/>
          </a:bodyPr>
          <a:lstStyle/>
          <a:p>
            <a:pPr marL="0" marR="0" algn="just">
              <a:lnSpc>
                <a:spcPct val="115000"/>
              </a:lnSpc>
              <a:spcBef>
                <a:spcPts val="0"/>
              </a:spcBef>
              <a:spcAft>
                <a:spcPts val="1000"/>
              </a:spcAft>
              <a:tabLst>
                <a:tab pos="5362575" algn="l"/>
              </a:tabLst>
            </a:pPr>
            <a:r>
              <a:rPr lang="en-US" sz="2000" dirty="0" smtClean="0">
                <a:effectLst/>
                <a:latin typeface="Times New Roman" pitchFamily="18" charset="0"/>
                <a:ea typeface="Calibri"/>
                <a:cs typeface="Times New Roman" pitchFamily="18" charset="0"/>
              </a:rPr>
              <a:t>The study of the case mean acquiring facts about the situation. </a:t>
            </a:r>
          </a:p>
          <a:p>
            <a:pPr marL="0" marR="0" algn="just">
              <a:lnSpc>
                <a:spcPct val="115000"/>
              </a:lnSpc>
              <a:spcBef>
                <a:spcPts val="0"/>
              </a:spcBef>
              <a:spcAft>
                <a:spcPts val="1000"/>
              </a:spcAft>
              <a:tabLst>
                <a:tab pos="5362575" algn="l"/>
              </a:tabLst>
            </a:pPr>
            <a:r>
              <a:rPr lang="en-US" sz="2000" dirty="0" smtClean="0">
                <a:effectLst/>
                <a:latin typeface="Times New Roman" pitchFamily="18" charset="0"/>
                <a:ea typeface="Calibri"/>
                <a:cs typeface="Times New Roman" pitchFamily="18" charset="0"/>
              </a:rPr>
              <a:t>It begins with intake when the client first applies to the agency for help and continues throughout the agency’s contact with the client. </a:t>
            </a:r>
          </a:p>
          <a:p>
            <a:pPr marL="0" marR="0" algn="just">
              <a:lnSpc>
                <a:spcPct val="115000"/>
              </a:lnSpc>
              <a:spcBef>
                <a:spcPts val="0"/>
              </a:spcBef>
              <a:spcAft>
                <a:spcPts val="1000"/>
              </a:spcAft>
              <a:tabLst>
                <a:tab pos="5362575" algn="l"/>
              </a:tabLst>
            </a:pPr>
            <a:r>
              <a:rPr lang="en-US" sz="2000" dirty="0" smtClean="0">
                <a:effectLst/>
                <a:latin typeface="Times New Roman" pitchFamily="18" charset="0"/>
                <a:ea typeface="Calibri"/>
                <a:cs typeface="Times New Roman" pitchFamily="18" charset="0"/>
              </a:rPr>
              <a:t>The case worker is from the beginning involved in a fact-finding mission. </a:t>
            </a:r>
          </a:p>
          <a:p>
            <a:pPr marL="0" marR="0" algn="just">
              <a:lnSpc>
                <a:spcPct val="115000"/>
              </a:lnSpc>
              <a:spcBef>
                <a:spcPts val="0"/>
              </a:spcBef>
              <a:spcAft>
                <a:spcPts val="1000"/>
              </a:spcAft>
              <a:tabLst>
                <a:tab pos="5362575" algn="l"/>
              </a:tabLst>
            </a:pPr>
            <a:r>
              <a:rPr lang="en-US" sz="2000" dirty="0" smtClean="0">
                <a:effectLst/>
                <a:latin typeface="Times New Roman" pitchFamily="18" charset="0"/>
                <a:ea typeface="Calibri"/>
                <a:cs typeface="Times New Roman" pitchFamily="18" charset="0"/>
              </a:rPr>
              <a:t>He studies in detail the nature and extent of the problem and its social and personal implications. From a close study of the problem, the social case worker tries to find out whether the problem is the result of personal incompetency or environment factors or both. </a:t>
            </a:r>
          </a:p>
          <a:p>
            <a:pPr marL="0" marR="0" algn="just">
              <a:lnSpc>
                <a:spcPct val="115000"/>
              </a:lnSpc>
              <a:spcBef>
                <a:spcPts val="0"/>
              </a:spcBef>
              <a:spcAft>
                <a:spcPts val="1000"/>
              </a:spcAft>
              <a:tabLst>
                <a:tab pos="5362575" algn="l"/>
              </a:tabLst>
            </a:pPr>
            <a:r>
              <a:rPr lang="en-US" sz="2000" dirty="0" smtClean="0">
                <a:effectLst/>
                <a:latin typeface="Times New Roman" pitchFamily="18" charset="0"/>
                <a:ea typeface="Calibri"/>
                <a:cs typeface="Times New Roman" pitchFamily="18" charset="0"/>
              </a:rPr>
              <a:t>In getting the required information, the first and the best person to give it is the client himself and secondary sources of information may be relatives, friends and institutions etc.</a:t>
            </a:r>
            <a:endParaRPr lang="en-US" sz="2000" dirty="0">
              <a:latin typeface="Times New Roman" pitchFamily="18" charset="0"/>
              <a:ea typeface="Calibri"/>
              <a:cs typeface="Times New Roman" pitchFamily="18" charset="0"/>
            </a:endParaRPr>
          </a:p>
          <a:p>
            <a:pPr marL="0" marR="0" algn="just">
              <a:lnSpc>
                <a:spcPct val="115000"/>
              </a:lnSpc>
              <a:spcBef>
                <a:spcPts val="0"/>
              </a:spcBef>
              <a:spcAft>
                <a:spcPts val="1000"/>
              </a:spcAft>
              <a:tabLst>
                <a:tab pos="5362575" algn="l"/>
              </a:tabLst>
            </a:pPr>
            <a:r>
              <a:rPr lang="en-US" sz="2000" dirty="0" smtClean="0">
                <a:effectLst/>
                <a:latin typeface="Times New Roman" pitchFamily="18" charset="0"/>
                <a:ea typeface="Calibri"/>
                <a:cs typeface="Times New Roman" pitchFamily="18" charset="0"/>
              </a:rPr>
              <a:t>The nature of the client’s problem must be studied in all its aspects but with special reference to causation, extent and intensity. </a:t>
            </a:r>
            <a:endParaRPr lang="en-US" sz="2000" dirty="0">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37706856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effectLst/>
                <a:latin typeface="Times New Roman"/>
                <a:ea typeface="Calibri"/>
                <a:cs typeface="Times New Roman"/>
              </a:rPr>
              <a:t/>
            </a:r>
            <a:br>
              <a:rPr lang="en-US" b="1" u="sng" dirty="0" smtClean="0">
                <a:effectLst/>
                <a:latin typeface="Times New Roman"/>
                <a:ea typeface="Calibri"/>
                <a:cs typeface="Times New Roman"/>
              </a:rPr>
            </a:br>
            <a:r>
              <a:rPr lang="en-US" sz="3100" b="1" dirty="0" smtClean="0">
                <a:effectLst/>
                <a:latin typeface="Times New Roman" pitchFamily="18" charset="0"/>
                <a:ea typeface="Calibri"/>
                <a:cs typeface="Times New Roman" pitchFamily="18" charset="0"/>
              </a:rPr>
              <a:t>Social Diagnosis</a:t>
            </a:r>
            <a:r>
              <a:rPr lang="en-US" sz="3100" dirty="0" smtClean="0">
                <a:latin typeface="Times New Roman" pitchFamily="18" charset="0"/>
                <a:ea typeface="Calibri"/>
                <a:cs typeface="Times New Roman" pitchFamily="18" charset="0"/>
              </a:rPr>
              <a:t/>
            </a:r>
            <a:br>
              <a:rPr lang="en-US" sz="3100" dirty="0" smtClean="0">
                <a:latin typeface="Times New Roman" pitchFamily="18" charset="0"/>
                <a:ea typeface="Calibri"/>
                <a:cs typeface="Times New Roman" pitchFamily="18" charset="0"/>
              </a:rPr>
            </a:br>
            <a:endParaRPr lang="en-US" sz="31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4953000"/>
          </a:xfrm>
        </p:spPr>
        <p:txBody>
          <a:bodyPr>
            <a:normAutofit fontScale="25000" lnSpcReduction="20000"/>
          </a:bodyPr>
          <a:lstStyle/>
          <a:p>
            <a:pPr marR="0" algn="just">
              <a:lnSpc>
                <a:spcPct val="115000"/>
              </a:lnSpc>
              <a:spcBef>
                <a:spcPts val="0"/>
              </a:spcBef>
              <a:spcAft>
                <a:spcPts val="1000"/>
              </a:spcAft>
              <a:tabLst>
                <a:tab pos="5362575" algn="l"/>
              </a:tabLst>
            </a:pPr>
            <a:r>
              <a:rPr lang="en-US" sz="8000" dirty="0" smtClean="0">
                <a:effectLst/>
                <a:latin typeface="Times New Roman" pitchFamily="18" charset="0"/>
                <a:ea typeface="Calibri"/>
                <a:cs typeface="Times New Roman" pitchFamily="18" charset="0"/>
              </a:rPr>
              <a:t>Diagnosis is the case worker’s professional opinion about the problem, indication the lines of approach towards a solution. </a:t>
            </a:r>
          </a:p>
          <a:p>
            <a:pPr marR="0" algn="just">
              <a:lnSpc>
                <a:spcPct val="115000"/>
              </a:lnSpc>
              <a:spcBef>
                <a:spcPts val="0"/>
              </a:spcBef>
              <a:spcAft>
                <a:spcPts val="1000"/>
              </a:spcAft>
              <a:tabLst>
                <a:tab pos="5362575" algn="l"/>
              </a:tabLst>
            </a:pPr>
            <a:r>
              <a:rPr lang="en-US" sz="8000" dirty="0" smtClean="0">
                <a:effectLst/>
                <a:latin typeface="Times New Roman" pitchFamily="18" charset="0"/>
                <a:ea typeface="Calibri"/>
                <a:cs typeface="Times New Roman" pitchFamily="18" charset="0"/>
              </a:rPr>
              <a:t>Diagnosis is a scientific, frank and realistic appraisal of the needs of the client, using the relevant data available. </a:t>
            </a:r>
          </a:p>
          <a:p>
            <a:pPr marR="0" algn="just">
              <a:lnSpc>
                <a:spcPct val="115000"/>
              </a:lnSpc>
              <a:spcBef>
                <a:spcPts val="0"/>
              </a:spcBef>
              <a:spcAft>
                <a:spcPts val="1000"/>
              </a:spcAft>
              <a:tabLst>
                <a:tab pos="5362575" algn="l"/>
              </a:tabLst>
            </a:pPr>
            <a:r>
              <a:rPr lang="en-US" sz="8000" dirty="0" smtClean="0">
                <a:effectLst/>
                <a:latin typeface="Times New Roman" pitchFamily="18" charset="0"/>
                <a:ea typeface="Calibri"/>
                <a:cs typeface="Times New Roman" pitchFamily="18" charset="0"/>
              </a:rPr>
              <a:t>This professional opinion is the product of the disciplined functioning of the case worker seeking to gain an insight into the behavior and inner conflicts of the client. </a:t>
            </a:r>
          </a:p>
          <a:p>
            <a:pPr marR="0" algn="just">
              <a:lnSpc>
                <a:spcPct val="115000"/>
              </a:lnSpc>
              <a:spcBef>
                <a:spcPts val="0"/>
              </a:spcBef>
              <a:spcAft>
                <a:spcPts val="1000"/>
              </a:spcAft>
              <a:tabLst>
                <a:tab pos="5362575" algn="l"/>
              </a:tabLst>
            </a:pPr>
            <a:r>
              <a:rPr lang="en-US" sz="8000" dirty="0" smtClean="0">
                <a:effectLst/>
                <a:latin typeface="Times New Roman" pitchFamily="18" charset="0"/>
                <a:ea typeface="Calibri"/>
                <a:cs typeface="Times New Roman" pitchFamily="18" charset="0"/>
              </a:rPr>
              <a:t>On the basis of the study of the problem, the client’s positive and relative reactions and environmental factors, the case worker makes an assessment of the client-problem situation. </a:t>
            </a:r>
          </a:p>
          <a:p>
            <a:pPr marR="0" algn="just">
              <a:lnSpc>
                <a:spcPct val="115000"/>
              </a:lnSpc>
              <a:spcBef>
                <a:spcPts val="0"/>
              </a:spcBef>
              <a:spcAft>
                <a:spcPts val="1000"/>
              </a:spcAft>
              <a:tabLst>
                <a:tab pos="5362575" algn="l"/>
              </a:tabLst>
            </a:pPr>
            <a:r>
              <a:rPr lang="en-US" sz="8000" dirty="0" smtClean="0">
                <a:effectLst/>
                <a:latin typeface="Times New Roman" pitchFamily="18" charset="0"/>
                <a:ea typeface="Calibri"/>
                <a:cs typeface="Times New Roman" pitchFamily="18" charset="0"/>
              </a:rPr>
              <a:t>This study of the case worker is purposeful and leads to a diagnosis which becomes the basis of problem-solving effort. </a:t>
            </a:r>
          </a:p>
          <a:p>
            <a:pPr marR="0" algn="just">
              <a:lnSpc>
                <a:spcPct val="115000"/>
              </a:lnSpc>
              <a:spcBef>
                <a:spcPts val="0"/>
              </a:spcBef>
              <a:spcAft>
                <a:spcPts val="1000"/>
              </a:spcAft>
              <a:tabLst>
                <a:tab pos="5362575" algn="l"/>
              </a:tabLst>
            </a:pPr>
            <a:r>
              <a:rPr lang="en-US" sz="8000" dirty="0" smtClean="0">
                <a:effectLst/>
                <a:latin typeface="Times New Roman" pitchFamily="18" charset="0"/>
                <a:ea typeface="Calibri"/>
                <a:cs typeface="Times New Roman" pitchFamily="18" charset="0"/>
              </a:rPr>
              <a:t>Diagnostic interpretation links study and treatment in a continuous process and is revised from time to time on the basis of fresh information. </a:t>
            </a:r>
            <a:endParaRPr lang="en-US" sz="8000" dirty="0">
              <a:latin typeface="Times New Roman" pitchFamily="18" charset="0"/>
              <a:ea typeface="Calibri"/>
              <a:cs typeface="Times New Roman" pitchFamily="18" charset="0"/>
            </a:endParaRPr>
          </a:p>
          <a:p>
            <a:pPr marL="0" marR="0" indent="0">
              <a:lnSpc>
                <a:spcPct val="115000"/>
              </a:lnSpc>
              <a:spcBef>
                <a:spcPts val="0"/>
              </a:spcBef>
              <a:spcAft>
                <a:spcPts val="1000"/>
              </a:spcAft>
              <a:buNone/>
              <a:tabLst>
                <a:tab pos="5362575" algn="l"/>
              </a:tabLst>
            </a:pPr>
            <a:r>
              <a:rPr lang="en-US" b="1" u="none" strike="noStrike" dirty="0" smtClean="0">
                <a:effectLst/>
                <a:latin typeface="Times New Roman"/>
                <a:ea typeface="Calibri"/>
                <a:cs typeface="Times New Roman"/>
              </a:rPr>
              <a:t> </a:t>
            </a:r>
            <a:endParaRPr lang="en-US" sz="2800" dirty="0">
              <a:ea typeface="Calibri"/>
              <a:cs typeface="Times New Roman"/>
            </a:endParaRPr>
          </a:p>
        </p:txBody>
      </p:sp>
    </p:spTree>
    <p:extLst>
      <p:ext uri="{BB962C8B-B14F-4D97-AF65-F5344CB8AC3E}">
        <p14:creationId xmlns:p14="http://schemas.microsoft.com/office/powerpoint/2010/main" val="1708719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2800" b="1" dirty="0" smtClean="0">
                <a:effectLst/>
                <a:latin typeface="Times New Roman"/>
                <a:ea typeface="Calibri"/>
                <a:cs typeface="Times New Roman"/>
              </a:rPr>
              <a:t/>
            </a:r>
            <a:br>
              <a:rPr lang="en-US" sz="2800" b="1" dirty="0" smtClean="0">
                <a:effectLst/>
                <a:latin typeface="Times New Roman"/>
                <a:ea typeface="Calibri"/>
                <a:cs typeface="Times New Roman"/>
              </a:rPr>
            </a:br>
            <a:r>
              <a:rPr lang="en-US" sz="2800" b="1" dirty="0" smtClean="0">
                <a:effectLst/>
                <a:latin typeface="Times New Roman"/>
                <a:ea typeface="Calibri"/>
                <a:cs typeface="Times New Roman"/>
              </a:rPr>
              <a:t>Social Treatment </a:t>
            </a:r>
            <a:r>
              <a:rPr lang="en-US" sz="2800" dirty="0" smtClean="0">
                <a:ea typeface="Calibri"/>
                <a:cs typeface="Times New Roman"/>
              </a:rPr>
              <a:t/>
            </a:r>
            <a:br>
              <a:rPr lang="en-US" sz="2800" dirty="0" smtClean="0">
                <a:ea typeface="Calibri"/>
                <a:cs typeface="Times New Roman"/>
              </a:rPr>
            </a:br>
            <a:endParaRPr lang="en-US" sz="2800" dirty="0"/>
          </a:p>
        </p:txBody>
      </p:sp>
      <p:sp>
        <p:nvSpPr>
          <p:cNvPr id="3" name="Content Placeholder 2"/>
          <p:cNvSpPr>
            <a:spLocks noGrp="1"/>
          </p:cNvSpPr>
          <p:nvPr>
            <p:ph idx="1"/>
          </p:nvPr>
        </p:nvSpPr>
        <p:spPr/>
        <p:txBody>
          <a:bodyPr>
            <a:normAutofit/>
          </a:bodyPr>
          <a:lstStyle/>
          <a:p>
            <a:pPr marL="0" marR="0" indent="0" algn="just">
              <a:lnSpc>
                <a:spcPct val="115000"/>
              </a:lnSpc>
              <a:spcBef>
                <a:spcPts val="0"/>
              </a:spcBef>
              <a:spcAft>
                <a:spcPts val="1000"/>
              </a:spcAft>
              <a:buNone/>
              <a:tabLst>
                <a:tab pos="5362575" algn="l"/>
              </a:tabLst>
            </a:pPr>
            <a:r>
              <a:rPr lang="en-US" sz="2400" dirty="0" smtClean="0">
                <a:effectLst/>
                <a:latin typeface="Times New Roman" pitchFamily="18" charset="0"/>
                <a:ea typeface="Calibri"/>
                <a:cs typeface="Times New Roman" pitchFamily="18" charset="0"/>
              </a:rPr>
              <a:t>What the case worker does, after studying and understanding the problem, has been variously described as treatment, helping process, rendering services etc.</a:t>
            </a:r>
            <a:endParaRPr lang="en-US" sz="2400" dirty="0">
              <a:latin typeface="Times New Roman" pitchFamily="18" charset="0"/>
              <a:ea typeface="Calibri"/>
              <a:cs typeface="Times New Roman" pitchFamily="18" charset="0"/>
            </a:endParaRPr>
          </a:p>
          <a:p>
            <a:pPr marL="0" marR="0" algn="just">
              <a:lnSpc>
                <a:spcPct val="115000"/>
              </a:lnSpc>
              <a:spcBef>
                <a:spcPts val="0"/>
              </a:spcBef>
              <a:spcAft>
                <a:spcPts val="1000"/>
              </a:spcAft>
              <a:tabLst>
                <a:tab pos="5362575" algn="l"/>
              </a:tabLst>
            </a:pPr>
            <a:r>
              <a:rPr lang="en-US" sz="2400" dirty="0" smtClean="0">
                <a:effectLst/>
                <a:latin typeface="Times New Roman" pitchFamily="18" charset="0"/>
                <a:ea typeface="Calibri"/>
                <a:cs typeface="Times New Roman" pitchFamily="18" charset="0"/>
              </a:rPr>
              <a:t>Miss Gordon Hamilton has given the following classification of social treatment.</a:t>
            </a:r>
          </a:p>
          <a:p>
            <a:pPr marL="0" marR="0" algn="just">
              <a:lnSpc>
                <a:spcPct val="115000"/>
              </a:lnSpc>
              <a:spcBef>
                <a:spcPts val="0"/>
              </a:spcBef>
              <a:spcAft>
                <a:spcPts val="1000"/>
              </a:spcAft>
              <a:tabLst>
                <a:tab pos="5362575" algn="l"/>
              </a:tabLst>
            </a:pPr>
            <a:r>
              <a:rPr lang="en-US" sz="2400" b="1" dirty="0" smtClean="0">
                <a:effectLst/>
                <a:latin typeface="Times New Roman" pitchFamily="18" charset="0"/>
                <a:ea typeface="Calibri"/>
                <a:cs typeface="Times New Roman" pitchFamily="18" charset="0"/>
              </a:rPr>
              <a:t>Administration of practical Services</a:t>
            </a:r>
            <a:endParaRPr lang="en-US" sz="2400" dirty="0">
              <a:latin typeface="Times New Roman" pitchFamily="18" charset="0"/>
              <a:ea typeface="Calibri"/>
              <a:cs typeface="Times New Roman" pitchFamily="18" charset="0"/>
            </a:endParaRPr>
          </a:p>
          <a:p>
            <a:pPr marL="0" marR="0" algn="just">
              <a:lnSpc>
                <a:spcPct val="115000"/>
              </a:lnSpc>
              <a:spcBef>
                <a:spcPts val="0"/>
              </a:spcBef>
              <a:spcAft>
                <a:spcPts val="1000"/>
              </a:spcAft>
              <a:tabLst>
                <a:tab pos="5362575" algn="l"/>
              </a:tabLst>
            </a:pPr>
            <a:r>
              <a:rPr lang="en-US" sz="2400" b="1" dirty="0" smtClean="0">
                <a:effectLst/>
                <a:latin typeface="Times New Roman" pitchFamily="18" charset="0"/>
                <a:ea typeface="Calibri"/>
                <a:cs typeface="Times New Roman" pitchFamily="18" charset="0"/>
              </a:rPr>
              <a:t>Environment Manipulation</a:t>
            </a:r>
            <a:endParaRPr lang="en-US" sz="2400" dirty="0">
              <a:latin typeface="Times New Roman" pitchFamily="18" charset="0"/>
              <a:ea typeface="Calibri"/>
              <a:cs typeface="Times New Roman" pitchFamily="18" charset="0"/>
            </a:endParaRPr>
          </a:p>
          <a:p>
            <a:pPr marL="0" marR="0" algn="just">
              <a:lnSpc>
                <a:spcPct val="115000"/>
              </a:lnSpc>
              <a:spcBef>
                <a:spcPts val="0"/>
              </a:spcBef>
              <a:spcAft>
                <a:spcPts val="1000"/>
              </a:spcAft>
              <a:tabLst>
                <a:tab pos="5362575" algn="l"/>
              </a:tabLst>
            </a:pPr>
            <a:r>
              <a:rPr lang="en-US" sz="2400" b="1" dirty="0" smtClean="0">
                <a:effectLst/>
                <a:latin typeface="Times New Roman" pitchFamily="18" charset="0"/>
                <a:ea typeface="Calibri"/>
                <a:cs typeface="Times New Roman" pitchFamily="18" charset="0"/>
              </a:rPr>
              <a:t>Direct Treatment  </a:t>
            </a:r>
            <a:endParaRPr lang="en-US" sz="2400" dirty="0">
              <a:latin typeface="Times New Roman" pitchFamily="18" charset="0"/>
              <a:ea typeface="Calibri"/>
              <a:cs typeface="Times New Roman" pitchFamily="18" charset="0"/>
            </a:endParaRPr>
          </a:p>
          <a:p>
            <a:pPr marL="0" marR="0" indent="0">
              <a:lnSpc>
                <a:spcPct val="115000"/>
              </a:lnSpc>
              <a:spcBef>
                <a:spcPts val="0"/>
              </a:spcBef>
              <a:spcAft>
                <a:spcPts val="1000"/>
              </a:spcAft>
              <a:buNone/>
              <a:tabLst>
                <a:tab pos="5362575" algn="l"/>
              </a:tabLst>
            </a:pPr>
            <a:r>
              <a:rPr lang="en-US" sz="2000" dirty="0" smtClean="0">
                <a:effectLst/>
                <a:latin typeface="Times New Roman"/>
                <a:ea typeface="Calibri"/>
                <a:cs typeface="Times New Roman"/>
              </a:rPr>
              <a:t>. </a:t>
            </a:r>
            <a:endParaRPr lang="en-US" sz="2000" dirty="0">
              <a:ea typeface="Calibri"/>
              <a:cs typeface="Times New Roman"/>
            </a:endParaRPr>
          </a:p>
        </p:txBody>
      </p:sp>
    </p:spTree>
    <p:extLst>
      <p:ext uri="{BB962C8B-B14F-4D97-AF65-F5344CB8AC3E}">
        <p14:creationId xmlns:p14="http://schemas.microsoft.com/office/powerpoint/2010/main" val="32960636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fontScale="70000" lnSpcReduction="20000"/>
          </a:bodyPr>
          <a:lstStyle/>
          <a:p>
            <a:pPr marL="0" marR="0" algn="just">
              <a:lnSpc>
                <a:spcPct val="115000"/>
              </a:lnSpc>
              <a:spcBef>
                <a:spcPts val="0"/>
              </a:spcBef>
              <a:spcAft>
                <a:spcPts val="1000"/>
              </a:spcAft>
              <a:tabLst>
                <a:tab pos="5362575" algn="l"/>
              </a:tabLst>
            </a:pPr>
            <a:r>
              <a:rPr lang="en-US" b="1" u="sng" dirty="0" smtClean="0">
                <a:effectLst/>
                <a:latin typeface="Times New Roman"/>
                <a:ea typeface="Calibri"/>
                <a:cs typeface="Times New Roman"/>
              </a:rPr>
              <a:t>Administration of practical Services</a:t>
            </a:r>
            <a:endParaRPr lang="en-US" sz="2800" dirty="0">
              <a:ea typeface="Calibri"/>
              <a:cs typeface="Times New Roman"/>
            </a:endParaRPr>
          </a:p>
          <a:p>
            <a:pPr marL="0" marR="0" indent="0" algn="just">
              <a:lnSpc>
                <a:spcPct val="115000"/>
              </a:lnSpc>
              <a:spcBef>
                <a:spcPts val="0"/>
              </a:spcBef>
              <a:spcAft>
                <a:spcPts val="1000"/>
              </a:spcAft>
              <a:buNone/>
              <a:tabLst>
                <a:tab pos="5362575" algn="l"/>
              </a:tabLst>
            </a:pPr>
            <a:r>
              <a:rPr lang="en-US" dirty="0" smtClean="0">
                <a:effectLst/>
                <a:latin typeface="Times New Roman"/>
                <a:ea typeface="Calibri"/>
                <a:cs typeface="Times New Roman"/>
              </a:rPr>
              <a:t>This is the oldest form of case work treatment which was formerly called as the leadership type of case work and is currently referred to as administration of a social service. Here the client is helped to obtain some specific service or material assistance so as to enable him to function effectively. </a:t>
            </a:r>
          </a:p>
          <a:p>
            <a:pPr marL="0" marR="0">
              <a:lnSpc>
                <a:spcPct val="115000"/>
              </a:lnSpc>
              <a:spcBef>
                <a:spcPts val="0"/>
              </a:spcBef>
              <a:spcAft>
                <a:spcPts val="1000"/>
              </a:spcAft>
              <a:tabLst>
                <a:tab pos="5362575" algn="l"/>
              </a:tabLst>
            </a:pPr>
            <a:r>
              <a:rPr lang="en-US" b="1" u="sng" dirty="0" smtClean="0">
                <a:effectLst/>
                <a:latin typeface="Times New Roman"/>
                <a:ea typeface="Calibri"/>
                <a:cs typeface="Times New Roman"/>
              </a:rPr>
              <a:t>Environment Manipulation</a:t>
            </a:r>
            <a:endParaRPr lang="en-US" sz="2800" dirty="0">
              <a:ea typeface="Calibri"/>
              <a:cs typeface="Times New Roman"/>
            </a:endParaRPr>
          </a:p>
          <a:p>
            <a:pPr marL="0" marR="0" indent="0" algn="just">
              <a:lnSpc>
                <a:spcPct val="115000"/>
              </a:lnSpc>
              <a:spcBef>
                <a:spcPts val="0"/>
              </a:spcBef>
              <a:spcAft>
                <a:spcPts val="1000"/>
              </a:spcAft>
              <a:buNone/>
              <a:tabLst>
                <a:tab pos="5362575" algn="l"/>
              </a:tabLst>
            </a:pPr>
            <a:r>
              <a:rPr lang="en-US" dirty="0" smtClean="0">
                <a:effectLst/>
                <a:latin typeface="Times New Roman"/>
                <a:ea typeface="Calibri"/>
                <a:cs typeface="Times New Roman"/>
              </a:rPr>
              <a:t>It refers to case worker’s remedial efforts to reduce the stress and strain through environmental changes so that a client may experience a more normal and healthy growth. </a:t>
            </a:r>
          </a:p>
          <a:p>
            <a:pPr marL="0" marR="0">
              <a:lnSpc>
                <a:spcPct val="115000"/>
              </a:lnSpc>
              <a:spcBef>
                <a:spcPts val="0"/>
              </a:spcBef>
              <a:spcAft>
                <a:spcPts val="1000"/>
              </a:spcAft>
              <a:tabLst>
                <a:tab pos="5362575" algn="l"/>
              </a:tabLst>
            </a:pPr>
            <a:r>
              <a:rPr lang="en-US" b="1" u="sng" dirty="0" smtClean="0">
                <a:effectLst/>
                <a:latin typeface="Times New Roman"/>
                <a:ea typeface="Calibri"/>
                <a:cs typeface="Times New Roman"/>
              </a:rPr>
              <a:t>Direct Treatment  </a:t>
            </a:r>
            <a:endParaRPr lang="en-US" sz="2800" dirty="0">
              <a:ea typeface="Calibri"/>
              <a:cs typeface="Times New Roman"/>
            </a:endParaRPr>
          </a:p>
          <a:p>
            <a:pPr marL="0" marR="0" indent="0" algn="just">
              <a:lnSpc>
                <a:spcPct val="115000"/>
              </a:lnSpc>
              <a:spcBef>
                <a:spcPts val="0"/>
              </a:spcBef>
              <a:spcAft>
                <a:spcPts val="1000"/>
              </a:spcAft>
              <a:buNone/>
              <a:tabLst>
                <a:tab pos="5362575" algn="l"/>
              </a:tabLst>
            </a:pPr>
            <a:r>
              <a:rPr lang="en-US" dirty="0" smtClean="0">
                <a:effectLst/>
                <a:latin typeface="Times New Roman"/>
                <a:ea typeface="Calibri"/>
                <a:cs typeface="Times New Roman"/>
              </a:rPr>
              <a:t>In direct treatment process, the focus is on the client and the case worker works directly with the person because the root of the problem may be found in the person himself. This kind of direct help is mainly psychological in nature because the problem is one of defective functioning of the person. </a:t>
            </a:r>
            <a:endParaRPr lang="en-US" sz="2800" dirty="0">
              <a:ea typeface="Calibri"/>
              <a:cs typeface="Times New Roman"/>
            </a:endParaRPr>
          </a:p>
        </p:txBody>
      </p:sp>
    </p:spTree>
    <p:extLst>
      <p:ext uri="{BB962C8B-B14F-4D97-AF65-F5344CB8AC3E}">
        <p14:creationId xmlns:p14="http://schemas.microsoft.com/office/powerpoint/2010/main" val="10227836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229600" cy="1295400"/>
          </a:xfrm>
        </p:spPr>
        <p:txBody>
          <a:bodyPr>
            <a:normAutofit/>
          </a:bodyPr>
          <a:lstStyle/>
          <a:p>
            <a:pPr marL="0" indent="0" algn="just">
              <a:buNone/>
            </a:pPr>
            <a:r>
              <a:rPr lang="en-US" sz="2400" b="1" dirty="0" smtClean="0">
                <a:latin typeface="Times New Roman" pitchFamily="18" charset="0"/>
                <a:cs typeface="Times New Roman" pitchFamily="18" charset="0"/>
              </a:rPr>
              <a:t>Reference: </a:t>
            </a:r>
            <a:r>
              <a:rPr lang="en-US" sz="2400" dirty="0" smtClean="0">
                <a:latin typeface="Times New Roman" pitchFamily="18" charset="0"/>
                <a:cs typeface="Times New Roman" pitchFamily="18" charset="0"/>
              </a:rPr>
              <a:t>Khalid, M. (2008). Social Work Theory and Practice: with special reference to Pakistan.5</a:t>
            </a:r>
            <a:r>
              <a:rPr lang="en-US" sz="2400" baseline="30000" dirty="0" smtClean="0">
                <a:latin typeface="Times New Roman" pitchFamily="18" charset="0"/>
                <a:cs typeface="Times New Roman" pitchFamily="18" charset="0"/>
              </a:rPr>
              <a:t>th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ed</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Kifayat</a:t>
            </a:r>
            <a:r>
              <a:rPr lang="en-US" sz="2400" dirty="0" smtClean="0">
                <a:latin typeface="Times New Roman" pitchFamily="18" charset="0"/>
                <a:cs typeface="Times New Roman" pitchFamily="18" charset="0"/>
              </a:rPr>
              <a:t> Academy, Lahore</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9805425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562</Words>
  <Application>Microsoft Office PowerPoint</Application>
  <PresentationFormat>On-screen Show (4:3)</PresentationFormat>
  <Paragraphs>35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PowerPoint Presentation</vt:lpstr>
      <vt:lpstr>PowerPoint Presentation</vt:lpstr>
      <vt:lpstr> Social Study </vt:lpstr>
      <vt:lpstr> Social Diagnosis </vt:lpstr>
      <vt:lpstr> Social Treatment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Abdul Rehman</cp:lastModifiedBy>
  <cp:revision>8</cp:revision>
  <dcterms:created xsi:type="dcterms:W3CDTF">2020-05-08T14:33:17Z</dcterms:created>
  <dcterms:modified xsi:type="dcterms:W3CDTF">2020-05-08T20:23:18Z</dcterms:modified>
</cp:coreProperties>
</file>